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Garamond" panose="02020404030301010803" pitchFamily="18" charset="0"/>
      <p:regular r:id="rId18"/>
      <p:bold r:id="rId19"/>
      <p:italic r:id="rId20"/>
    </p:embeddedFont>
    <p:embeddedFont>
      <p:font typeface="Source Sans 3" panose="020B0604020202020204" charset="0"/>
      <p:regular r:id="rId21"/>
    </p:embeddedFont>
    <p:embeddedFont>
      <p:font typeface="Source Serif 4 Semi Bold" panose="020B060402020202020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6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0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762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07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61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0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27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412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597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066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90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348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267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37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20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98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768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079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1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14478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622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1670804"/>
            <a:ext cx="4887992" cy="4887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29707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Predictive Analytics for Diabetes Risk using Logistic Regression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76809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882265" y="551009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Michael Nyawade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A5FB-0552-A38C-A44C-C3F579FF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4A93-15C9-BC47-DAFC-75576D6D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/>
              <a:t>Promote routine glucose screening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Weight management interventions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Target at-risk individuals using predictive scoring</a:t>
            </a:r>
          </a:p>
        </p:txBody>
      </p:sp>
    </p:spTree>
    <p:extLst>
      <p:ext uri="{BB962C8B-B14F-4D97-AF65-F5344CB8AC3E}">
        <p14:creationId xmlns:p14="http://schemas.microsoft.com/office/powerpoint/2010/main" val="9741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388" y="707588"/>
            <a:ext cx="5485924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Limitations &amp; Next Steps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14388" y="1783675"/>
            <a:ext cx="279237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Limitations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814388" y="2355056"/>
            <a:ext cx="6259592" cy="1562457"/>
          </a:xfrm>
          <a:prstGeom prst="roundRect">
            <a:avLst>
              <a:gd name="adj" fmla="val 70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1528" y="2355056"/>
            <a:ext cx="91440" cy="1562457"/>
          </a:xfrm>
          <a:prstGeom prst="roundRect">
            <a:avLst>
              <a:gd name="adj" fmla="val 90851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1103590" y="2575679"/>
            <a:ext cx="232695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Sample Size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103590" y="3064193"/>
            <a:ext cx="574976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to 768 observations with constrained feature scope—may not generalize broadly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14388" y="4115276"/>
            <a:ext cx="6259592" cy="1246108"/>
          </a:xfrm>
          <a:prstGeom prst="roundRect">
            <a:avLst>
              <a:gd name="adj" fmla="val 88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91528" y="4115276"/>
            <a:ext cx="91440" cy="1246108"/>
          </a:xfrm>
          <a:prstGeom prst="roundRect">
            <a:avLst>
              <a:gd name="adj" fmla="val 90851"/>
            </a:avLst>
          </a:prstGeom>
          <a:solidFill>
            <a:srgbClr val="BE49DF"/>
          </a:solidFill>
          <a:ln/>
        </p:spPr>
      </p:sp>
      <p:sp>
        <p:nvSpPr>
          <p:cNvPr id="10" name="Text 8"/>
          <p:cNvSpPr/>
          <p:nvPr/>
        </p:nvSpPr>
        <p:spPr>
          <a:xfrm>
            <a:off x="1103590" y="4335899"/>
            <a:ext cx="232695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 Imbalance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103590" y="4824413"/>
            <a:ext cx="574976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Fewer diabetic cases reduce model sensitivity and recall performance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14388" y="5559147"/>
            <a:ext cx="6259592" cy="1562457"/>
          </a:xfrm>
          <a:prstGeom prst="roundRect">
            <a:avLst>
              <a:gd name="adj" fmla="val 70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1528" y="5559147"/>
            <a:ext cx="91440" cy="1562457"/>
          </a:xfrm>
          <a:prstGeom prst="roundRect">
            <a:avLst>
              <a:gd name="adj" fmla="val 90851"/>
            </a:avLst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1103590" y="5779770"/>
            <a:ext cx="232695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Imputation Bias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103590" y="6268283"/>
            <a:ext cx="5749766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Median replacement for missing values may introduce systematic error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041" y="1783675"/>
            <a:ext cx="279237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Directions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564041" y="2355056"/>
            <a:ext cx="19776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564041" y="2668310"/>
            <a:ext cx="625959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9" name="Text 17"/>
          <p:cNvSpPr/>
          <p:nvPr/>
        </p:nvSpPr>
        <p:spPr>
          <a:xfrm>
            <a:off x="7564041" y="2812852"/>
            <a:ext cx="232695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Expansion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7564041" y="3301365"/>
            <a:ext cx="625959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Incorporate larger, more diverse populations with additional clinical markers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64041" y="4280059"/>
            <a:ext cx="19776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564041" y="4593312"/>
            <a:ext cx="625959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3" name="Text 21"/>
          <p:cNvSpPr/>
          <p:nvPr/>
        </p:nvSpPr>
        <p:spPr>
          <a:xfrm>
            <a:off x="7564041" y="4737854"/>
            <a:ext cx="267176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Resampling Techniques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564041" y="5226368"/>
            <a:ext cx="625959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Apply other methods to address class imbalance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4041" y="5888712"/>
            <a:ext cx="19776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7564041" y="6201966"/>
            <a:ext cx="6259592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7" name="Text 25"/>
          <p:cNvSpPr/>
          <p:nvPr/>
        </p:nvSpPr>
        <p:spPr>
          <a:xfrm>
            <a:off x="7564041" y="6346508"/>
            <a:ext cx="232695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Advanced Models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7564041" y="6835021"/>
            <a:ext cx="625959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ensemble methods and deep learning approaches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3949"/>
            <a:ext cx="102136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Motivation &amp; Public Health Relevance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93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829163"/>
            <a:ext cx="4158734" cy="3095863"/>
          </a:xfrm>
          <a:prstGeom prst="roundRect">
            <a:avLst>
              <a:gd name="adj" fmla="val 324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84659" y="307609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2065" y="3273504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4659" y="4033480"/>
            <a:ext cx="29328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Global Health Burden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84659" y="4529018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Diabetes represents a major public health challenge, particularly in resource-limited settings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2829163"/>
            <a:ext cx="4158734" cy="3095863"/>
          </a:xfrm>
          <a:prstGeom prst="roundRect">
            <a:avLst>
              <a:gd name="adj" fmla="val 324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82709" y="307609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0115" y="3273504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82709" y="40334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Prevention Power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82709" y="4529018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detection enables targeted interventions, reducing long-term complications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2829163"/>
            <a:ext cx="4158853" cy="3095863"/>
          </a:xfrm>
          <a:prstGeom prst="roundRect">
            <a:avLst>
              <a:gd name="adj" fmla="val 324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80759" y="307609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BE49D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164" y="3273504"/>
            <a:ext cx="323136" cy="3231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80759" y="4033480"/>
            <a:ext cx="30204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80759" y="4529018"/>
            <a:ext cx="36649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tools can enhance screening programs and clinical decision-making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1196697" y="646342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Goal: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build a predictive classification model to identify individuals at risk using medical and demographic features</a:t>
            </a:r>
            <a:endParaRPr lang="en-US" sz="1850" dirty="0"/>
          </a:p>
        </p:txBody>
      </p:sp>
      <p:sp>
        <p:nvSpPr>
          <p:cNvPr id="20" name="Shape 15"/>
          <p:cNvSpPr/>
          <p:nvPr/>
        </p:nvSpPr>
        <p:spPr>
          <a:xfrm>
            <a:off x="837724" y="6194227"/>
            <a:ext cx="30480" cy="921425"/>
          </a:xfrm>
          <a:prstGeom prst="rect">
            <a:avLst/>
          </a:prstGeom>
          <a:solidFill>
            <a:srgbClr val="BE49D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0212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Overview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1912382"/>
            <a:ext cx="445091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Pima Indians Diabetes Dataset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507933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Sample size:</a:t>
            </a: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768 observations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37724" y="3046333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Features:</a:t>
            </a: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9 clinical and demographic variables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837724" y="3740869"/>
            <a:ext cx="5810250" cy="3452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37724" y="401764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Variables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37724" y="4549854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Glucose concentration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37724" y="4969788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Body Mass Index (BMI)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37724" y="5389721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&amp; pregnancy history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37724" y="5809655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Insulin levels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37724" y="6229588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Blood pressure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37724" y="6649522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Skin thickness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37724" y="7069455"/>
            <a:ext cx="581025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Diabetes pedigree function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181136" y="1890832"/>
            <a:ext cx="661904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181136" y="2429232"/>
            <a:ext cx="661904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181136" y="2967633"/>
            <a:ext cx="661904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181136" y="3554492"/>
            <a:ext cx="6619042" cy="1259800"/>
          </a:xfrm>
          <a:prstGeom prst="roundRect">
            <a:avLst>
              <a:gd name="adj" fmla="val 7183"/>
            </a:avLst>
          </a:prstGeom>
          <a:solidFill>
            <a:srgbClr val="E8BEF4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520" y="3871436"/>
            <a:ext cx="269200" cy="21538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881104" y="3823692"/>
            <a:ext cx="5703689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Variable:</a:t>
            </a:r>
            <a:r>
              <a:rPr lang="en-US" sz="16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Binary outcome (1 = Diabetes, 0 = No Diabetes)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Analytical Approach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38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73856" y="2508647"/>
            <a:ext cx="115188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Zero-value clinical fields treated as missing data and imputed using median values, as the features were skewed.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3856" y="3449360"/>
            <a:ext cx="28504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73856" y="3944898"/>
            <a:ext cx="115188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examination of feature distributions, correlations, and risk factor patterns.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3856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73856" y="5381149"/>
            <a:ext cx="115188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Interpretable probabilistic model for binary classification.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3856" y="6321862"/>
            <a:ext cx="32951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73856" y="6817400"/>
            <a:ext cx="115188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Assessed using accuracy metrics, confusion matrix, and ROC-AUC curve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4037"/>
            <a:ext cx="74698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Outcome Class Distribution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66342"/>
            <a:ext cx="404372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Balance Analysis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2797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the prevalence of diabetes in our sample is critical for model interpretation and performance assessment.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094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dataset shows a moderate class imbalance, with approximately </a:t>
            </a:r>
            <a:r>
              <a:rPr lang="en-US" sz="185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65% non-diabetic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85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35% diabetic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cases.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4844653"/>
            <a:ext cx="6185535" cy="1400175"/>
          </a:xfrm>
          <a:prstGeom prst="roundRect">
            <a:avLst>
              <a:gd name="adj" fmla="val 7181"/>
            </a:avLst>
          </a:prstGeom>
          <a:solidFill>
            <a:srgbClr val="E8BEF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5193387"/>
            <a:ext cx="299204" cy="2393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15559" y="5143738"/>
            <a:ext cx="516838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distribution reflects real-world prevalence patterns but may influence model sensitivity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196227"/>
            <a:ext cx="6185535" cy="4900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240" y="299204"/>
            <a:ext cx="7894320" cy="7631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27378"/>
            <a:ext cx="38109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Distributions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694384"/>
            <a:ext cx="3810953" cy="1801177"/>
          </a:xfrm>
          <a:prstGeom prst="roundRect">
            <a:avLst>
              <a:gd name="adj" fmla="val 558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07519" y="2964180"/>
            <a:ext cx="28808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Distribution Patterns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459718"/>
            <a:ext cx="32713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clinical features show right-skewed distributions.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4734878"/>
            <a:ext cx="3810953" cy="2567226"/>
          </a:xfrm>
          <a:prstGeom prst="roundRect">
            <a:avLst>
              <a:gd name="adj" fmla="val 391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7519" y="5004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Outlier Presence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07519" y="5500211"/>
            <a:ext cx="327136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Several variables (esp. insulin) contain extreme values requiring careful consideration during model training.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0334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Correlation Analysis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12250"/>
            <a:ext cx="468796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Associations with Diabetes Risk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837724" y="2467213"/>
            <a:ext cx="95726" cy="95726"/>
          </a:xfrm>
          <a:prstGeom prst="roundRect">
            <a:avLst>
              <a:gd name="adj" fmla="val 477613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1124903" y="236553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Glucose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24903" y="2838569"/>
            <a:ext cx="528554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Strongest predictor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(r ≈ 0.49)—elevated levels strongly indicate diabetes risk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837724" y="3935611"/>
            <a:ext cx="95726" cy="95726"/>
          </a:xfrm>
          <a:prstGeom prst="roundRect">
            <a:avLst>
              <a:gd name="adj" fmla="val 477613"/>
            </a:avLst>
          </a:prstGeom>
          <a:solidFill>
            <a:srgbClr val="BE49DF"/>
          </a:solidFill>
          <a:ln/>
        </p:spPr>
      </p:sp>
      <p:sp>
        <p:nvSpPr>
          <p:cNvPr id="8" name="Text 6"/>
          <p:cNvSpPr/>
          <p:nvPr/>
        </p:nvSpPr>
        <p:spPr>
          <a:xfrm>
            <a:off x="1124903" y="383393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BMI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24903" y="4306967"/>
            <a:ext cx="528554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correlation—obesity is a known risk factor for Type 2 diabetes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37724" y="5404009"/>
            <a:ext cx="95726" cy="95726"/>
          </a:xfrm>
          <a:prstGeom prst="roundRect">
            <a:avLst>
              <a:gd name="adj" fmla="val 477613"/>
            </a:avLst>
          </a:prstGeom>
          <a:solidFill>
            <a:srgbClr val="BE49DF"/>
          </a:solidFill>
          <a:ln/>
        </p:spPr>
      </p:sp>
      <p:sp>
        <p:nvSpPr>
          <p:cNvPr id="11" name="Text 9"/>
          <p:cNvSpPr/>
          <p:nvPr/>
        </p:nvSpPr>
        <p:spPr>
          <a:xfrm>
            <a:off x="1124903" y="5302329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24903" y="5775365"/>
            <a:ext cx="528554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Positive association—risk increases with age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837724" y="6566178"/>
            <a:ext cx="95726" cy="95726"/>
          </a:xfrm>
          <a:prstGeom prst="roundRect">
            <a:avLst>
              <a:gd name="adj" fmla="val 477613"/>
            </a:avLst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1124903" y="646449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Pregnancies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24903" y="6937534"/>
            <a:ext cx="528554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link.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0335"/>
            <a:ext cx="7955279" cy="6849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3187"/>
            <a:ext cx="55100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Class-Separated Statistics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373029"/>
            <a:ext cx="827198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Comparing Clinical Features: Non-Diabetic vs. Diabetic Patients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837724" y="1998107"/>
            <a:ext cx="12954952" cy="4976574"/>
          </a:xfrm>
          <a:prstGeom prst="roundRect">
            <a:avLst>
              <a:gd name="adj" fmla="val 1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005727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37034" y="2128242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663916" y="212824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 (No Diabetes)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993017" y="212824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 (Diabetes)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322118" y="212824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Median (No Diabetes)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1651218" y="2128242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Median (Diabetes)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845344" y="2556986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37034" y="2679502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Pregnancies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4663916" y="267950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3.30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993017" y="267950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4.87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322118" y="2679502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1651218" y="2679502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845344" y="3108246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37034" y="3230761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Glucose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663916" y="3230761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110.68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993017" y="3230761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142.13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322118" y="3230761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107.5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651218" y="3230761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140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845344" y="3659505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37034" y="3782020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Blood Pressure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4663916" y="378202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70.92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993017" y="378202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75.12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322118" y="378202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72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1651218" y="3782020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74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845344" y="4210764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37034" y="4333280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Skin Thickness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4663916" y="433328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27.73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993017" y="433328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31.69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9322118" y="4333280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29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1651218" y="4333280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29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845344" y="4762024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37034" y="4884539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Insulin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4663916" y="4884539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127.79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6993017" y="4884539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164.70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9322118" y="4884539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125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1651218" y="4884539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125</a:t>
            </a:r>
            <a:endParaRPr lang="en-US" sz="1500" dirty="0"/>
          </a:p>
        </p:txBody>
      </p:sp>
      <p:sp>
        <p:nvSpPr>
          <p:cNvPr id="41" name="Shape 39"/>
          <p:cNvSpPr/>
          <p:nvPr/>
        </p:nvSpPr>
        <p:spPr>
          <a:xfrm>
            <a:off x="845344" y="5313283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037034" y="5435798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BMI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4663916" y="543579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30.89</a:t>
            </a:r>
            <a:endParaRPr lang="en-US" sz="1500" dirty="0"/>
          </a:p>
        </p:txBody>
      </p:sp>
      <p:sp>
        <p:nvSpPr>
          <p:cNvPr id="44" name="Text 42"/>
          <p:cNvSpPr/>
          <p:nvPr/>
        </p:nvSpPr>
        <p:spPr>
          <a:xfrm>
            <a:off x="6993017" y="543579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35.38</a:t>
            </a:r>
            <a:endParaRPr lang="en-US" sz="1500" dirty="0"/>
          </a:p>
        </p:txBody>
      </p:sp>
      <p:sp>
        <p:nvSpPr>
          <p:cNvPr id="45" name="Text 43"/>
          <p:cNvSpPr/>
          <p:nvPr/>
        </p:nvSpPr>
        <p:spPr>
          <a:xfrm>
            <a:off x="9322118" y="543579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30.40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11651218" y="5435798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34.25</a:t>
            </a:r>
            <a:endParaRPr lang="en-US" sz="1500" dirty="0"/>
          </a:p>
        </p:txBody>
      </p:sp>
      <p:sp>
        <p:nvSpPr>
          <p:cNvPr id="47" name="Shape 45"/>
          <p:cNvSpPr/>
          <p:nvPr/>
        </p:nvSpPr>
        <p:spPr>
          <a:xfrm>
            <a:off x="845344" y="5864543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037034" y="5987058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Pedigree Function</a:t>
            </a:r>
            <a:endParaRPr lang="en-US" sz="1500" dirty="0"/>
          </a:p>
        </p:txBody>
      </p:sp>
      <p:sp>
        <p:nvSpPr>
          <p:cNvPr id="49" name="Text 47"/>
          <p:cNvSpPr/>
          <p:nvPr/>
        </p:nvSpPr>
        <p:spPr>
          <a:xfrm>
            <a:off x="4663916" y="598705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0.43</a:t>
            </a:r>
            <a:endParaRPr lang="en-US" sz="1500" dirty="0"/>
          </a:p>
        </p:txBody>
      </p:sp>
      <p:sp>
        <p:nvSpPr>
          <p:cNvPr id="50" name="Text 48"/>
          <p:cNvSpPr/>
          <p:nvPr/>
        </p:nvSpPr>
        <p:spPr>
          <a:xfrm>
            <a:off x="6993017" y="598705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0.55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9322118" y="5987058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0.34</a:t>
            </a:r>
            <a:endParaRPr lang="en-US" sz="1500" dirty="0"/>
          </a:p>
        </p:txBody>
      </p:sp>
      <p:sp>
        <p:nvSpPr>
          <p:cNvPr id="52" name="Text 50"/>
          <p:cNvSpPr/>
          <p:nvPr/>
        </p:nvSpPr>
        <p:spPr>
          <a:xfrm>
            <a:off x="11651218" y="5987058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0.45</a:t>
            </a:r>
            <a:endParaRPr lang="en-US" sz="1500" dirty="0"/>
          </a:p>
        </p:txBody>
      </p:sp>
      <p:sp>
        <p:nvSpPr>
          <p:cNvPr id="53" name="Shape 51"/>
          <p:cNvSpPr/>
          <p:nvPr/>
        </p:nvSpPr>
        <p:spPr>
          <a:xfrm>
            <a:off x="845344" y="6415802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1037034" y="6538317"/>
            <a:ext cx="323635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</a:t>
            </a:r>
            <a:endParaRPr lang="en-US" sz="1500" dirty="0"/>
          </a:p>
        </p:txBody>
      </p:sp>
      <p:sp>
        <p:nvSpPr>
          <p:cNvPr id="55" name="Text 53"/>
          <p:cNvSpPr/>
          <p:nvPr/>
        </p:nvSpPr>
        <p:spPr>
          <a:xfrm>
            <a:off x="4663916" y="6538317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31.19</a:t>
            </a:r>
            <a:endParaRPr lang="en-US" sz="1500" dirty="0"/>
          </a:p>
        </p:txBody>
      </p:sp>
      <p:sp>
        <p:nvSpPr>
          <p:cNvPr id="56" name="Text 54"/>
          <p:cNvSpPr/>
          <p:nvPr/>
        </p:nvSpPr>
        <p:spPr>
          <a:xfrm>
            <a:off x="6993017" y="6538317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37.07</a:t>
            </a:r>
            <a:endParaRPr lang="en-US" sz="1500" dirty="0"/>
          </a:p>
        </p:txBody>
      </p:sp>
      <p:sp>
        <p:nvSpPr>
          <p:cNvPr id="57" name="Text 55"/>
          <p:cNvSpPr/>
          <p:nvPr/>
        </p:nvSpPr>
        <p:spPr>
          <a:xfrm>
            <a:off x="9322118" y="6538317"/>
            <a:ext cx="19385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27</a:t>
            </a:r>
            <a:endParaRPr lang="en-US" sz="1500" dirty="0"/>
          </a:p>
        </p:txBody>
      </p:sp>
      <p:sp>
        <p:nvSpPr>
          <p:cNvPr id="58" name="Text 56"/>
          <p:cNvSpPr/>
          <p:nvPr/>
        </p:nvSpPr>
        <p:spPr>
          <a:xfrm>
            <a:off x="11651218" y="6538317"/>
            <a:ext cx="19423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36</a:t>
            </a:r>
            <a:endParaRPr lang="en-US" sz="1500" dirty="0"/>
          </a:p>
        </p:txBody>
      </p:sp>
      <p:sp>
        <p:nvSpPr>
          <p:cNvPr id="59" name="Text 57"/>
          <p:cNvSpPr/>
          <p:nvPr/>
        </p:nvSpPr>
        <p:spPr>
          <a:xfrm>
            <a:off x="837724" y="7190065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Diabetic patients show consistently higher values across key metabolic indicators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171"/>
            <a:ext cx="793623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Model Performance &amp; Interpretation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38087"/>
            <a:ext cx="27982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Classification Results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37724" y="2487097"/>
            <a:ext cx="3002280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71%</a:t>
            </a:r>
            <a:endParaRPr lang="en-US" sz="4950" dirty="0"/>
          </a:p>
        </p:txBody>
      </p:sp>
      <p:sp>
        <p:nvSpPr>
          <p:cNvPr id="5" name="Text 3"/>
          <p:cNvSpPr/>
          <p:nvPr/>
        </p:nvSpPr>
        <p:spPr>
          <a:xfrm>
            <a:off x="1212413" y="335827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Overall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7724" y="3831312"/>
            <a:ext cx="300228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Correct classification rate on test data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079319" y="2487097"/>
            <a:ext cx="3002280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0.81</a:t>
            </a:r>
            <a:endParaRPr lang="en-US" sz="4950" dirty="0"/>
          </a:p>
        </p:txBody>
      </p:sp>
      <p:sp>
        <p:nvSpPr>
          <p:cNvPr id="8" name="Text 6"/>
          <p:cNvSpPr/>
          <p:nvPr/>
        </p:nvSpPr>
        <p:spPr>
          <a:xfrm>
            <a:off x="4454009" y="335827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ROC-AUC Score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7724" y="4352925"/>
            <a:ext cx="6243876" cy="1119783"/>
          </a:xfrm>
          <a:prstGeom prst="roundRect">
            <a:avLst>
              <a:gd name="adj" fmla="val 7183"/>
            </a:avLst>
          </a:prstGeom>
          <a:solidFill>
            <a:srgbClr val="E8BEF4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6" y="4638080"/>
            <a:ext cx="239316" cy="19145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459944" y="4592241"/>
            <a:ext cx="543020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Insight:</a:t>
            </a: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Model demonstrates better performance identifying non-diabetic cases (higher specificity than sensitivity)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6421" y="1838087"/>
            <a:ext cx="427743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Importance: Odds Ratios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7556421" y="2487097"/>
            <a:ext cx="5611297" cy="239316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56421" y="2487097"/>
            <a:ext cx="4264581" cy="239316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15" name="Text 12"/>
          <p:cNvSpPr/>
          <p:nvPr/>
        </p:nvSpPr>
        <p:spPr>
          <a:xfrm>
            <a:off x="13311307" y="2487097"/>
            <a:ext cx="48899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76%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6421" y="296572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Glucose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56421" y="3438763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3.26× increased odds per unit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7556421" y="4223623"/>
            <a:ext cx="5611297" cy="239316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556421" y="4223623"/>
            <a:ext cx="2805589" cy="239316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20" name="Text 17"/>
          <p:cNvSpPr/>
          <p:nvPr/>
        </p:nvSpPr>
        <p:spPr>
          <a:xfrm>
            <a:off x="13311307" y="4223623"/>
            <a:ext cx="48899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50%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556421" y="470225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BMI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56421" y="5175290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1.99× increased odds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7556421" y="5960150"/>
            <a:ext cx="5611297" cy="239316"/>
          </a:xfrm>
          <a:prstGeom prst="roundRect">
            <a:avLst>
              <a:gd name="adj" fmla="val 336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556421" y="5960150"/>
            <a:ext cx="1795582" cy="239316"/>
          </a:xfrm>
          <a:prstGeom prst="roundRect">
            <a:avLst>
              <a:gd name="adj" fmla="val 33609"/>
            </a:avLst>
          </a:prstGeom>
          <a:solidFill>
            <a:srgbClr val="BE49DF"/>
          </a:solidFill>
          <a:ln/>
        </p:spPr>
      </p:sp>
      <p:sp>
        <p:nvSpPr>
          <p:cNvPr id="25" name="Text 22"/>
          <p:cNvSpPr/>
          <p:nvPr/>
        </p:nvSpPr>
        <p:spPr>
          <a:xfrm>
            <a:off x="13311307" y="5960150"/>
            <a:ext cx="48899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32%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7556421" y="643878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Pregnancies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7556421" y="6911816"/>
            <a:ext cx="62438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1.46× increased odds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17</TotalTime>
  <Words>567</Words>
  <Application>Microsoft Office PowerPoint</Application>
  <PresentationFormat>Custom</PresentationFormat>
  <Paragraphs>150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Serif 4 Light</vt:lpstr>
      <vt:lpstr>Century Gothic</vt:lpstr>
      <vt:lpstr>Garamond</vt:lpstr>
      <vt:lpstr>Source Serif 4 Semi Bold</vt:lpstr>
      <vt:lpstr>Source Sans 3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Michael Okello</cp:lastModifiedBy>
  <cp:revision>2</cp:revision>
  <dcterms:created xsi:type="dcterms:W3CDTF">2025-11-18T13:54:15Z</dcterms:created>
  <dcterms:modified xsi:type="dcterms:W3CDTF">2025-11-18T14:14:07Z</dcterms:modified>
</cp:coreProperties>
</file>